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308" r:id="rId3"/>
    <p:sldId id="297" r:id="rId4"/>
    <p:sldId id="298" r:id="rId5"/>
    <p:sldId id="299" r:id="rId6"/>
    <p:sldId id="300" r:id="rId7"/>
    <p:sldId id="305" r:id="rId8"/>
    <p:sldId id="312" r:id="rId9"/>
    <p:sldId id="302" r:id="rId10"/>
    <p:sldId id="314" r:id="rId11"/>
    <p:sldId id="307" r:id="rId12"/>
    <p:sldId id="309" r:id="rId13"/>
    <p:sldId id="310" r:id="rId14"/>
    <p:sldId id="311" r:id="rId15"/>
    <p:sldId id="313" r:id="rId16"/>
    <p:sldId id="301" r:id="rId17"/>
    <p:sldId id="30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병근" initials="신" lastIdx="1" clrIdx="0">
    <p:extLst>
      <p:ext uri="{19B8F6BF-5375-455C-9EA6-DF929625EA0E}">
        <p15:presenceInfo xmlns:p15="http://schemas.microsoft.com/office/powerpoint/2012/main" userId="e54e02809c88d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595959"/>
    <a:srgbClr val="00CC99"/>
    <a:srgbClr val="9BBB59"/>
    <a:srgbClr val="8064A2"/>
    <a:srgbClr val="4F81BD"/>
    <a:srgbClr val="C0504D"/>
    <a:srgbClr val="0000FF"/>
    <a:srgbClr val="023368"/>
    <a:srgbClr val="11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A7CA1-45BA-41C8-B956-33D01752DC55}" v="84" dt="2022-11-08T16:15:38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1034" autoAdjust="0"/>
  </p:normalViewPr>
  <p:slideViewPr>
    <p:cSldViewPr snapToGrid="0">
      <p:cViewPr varScale="1">
        <p:scale>
          <a:sx n="87" d="100"/>
          <a:sy n="87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삼성전자 리모콘 버튼 개수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1985</c:v>
                </c:pt>
                <c:pt idx="1">
                  <c:v>1990</c:v>
                </c:pt>
                <c:pt idx="2">
                  <c:v>2000</c:v>
                </c:pt>
                <c:pt idx="3">
                  <c:v>2010</c:v>
                </c:pt>
                <c:pt idx="4">
                  <c:v>2011</c:v>
                </c:pt>
                <c:pt idx="5">
                  <c:v>2014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46</c:v>
                </c:pt>
                <c:pt idx="2">
                  <c:v>47</c:v>
                </c:pt>
                <c:pt idx="3">
                  <c:v>48</c:v>
                </c:pt>
                <c:pt idx="4">
                  <c:v>113</c:v>
                </c:pt>
                <c:pt idx="5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19-4352-9E9A-8841A51C2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284783"/>
        <c:axId val="254285199"/>
      </c:lineChart>
      <c:catAx>
        <c:axId val="25428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4285199"/>
        <c:crosses val="autoZero"/>
        <c:auto val="1"/>
        <c:lblAlgn val="ctr"/>
        <c:lblOffset val="100"/>
        <c:noMultiLvlLbl val="0"/>
      </c:catAx>
      <c:valAx>
        <c:axId val="25428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428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4T16:14:18.883" idx="1">
    <p:pos x="10" y="10"/>
    <p:text>IR신호는 38khz 주파수 성분을 가진 신호를 쓰며, 제조사별 Protocol, Address, Comman형태의 신호로 통신한다. 아래는 시중에서 많이쓰이는 NEC형식의 적외선 프로토콜 프레임인데,  제품의 제조회사나 제품의 기능이 모두 다르기 때문에 제조자들 마다 다 다른 형태의 Format이 사용된다. 우리 리모컨은 불특정 다수의 모든 리모콘에 대하여 복제를 지원해야하기 때문에 IRREMOTE 라이브러리를 뜯어보며 각 제조사마다 상이한 구조의 프로토콜 프레임을 전부 사용할 수 있도록 구현하였다.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D1F1-D724-4AC1-93C5-DC9ABA9C1EA4}" type="datetimeFigureOut">
              <a:rPr lang="ko-KR" altLang="en-US" smtClean="0"/>
              <a:t>2022-12-24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A17B-6F8B-4A94-8B8D-FD0991A1F1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3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6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6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486036" y="504111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</a:t>
            </a:r>
            <a:r>
              <a:rPr lang="ko-KR" altLang="en-US" sz="1200" b="0" dirty="0" err="1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정보의생명공학대학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3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8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1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0725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1809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76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779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74" r:id="rId9"/>
    <p:sldLayoutId id="2147483680" r:id="rId10"/>
    <p:sldLayoutId id="2147483676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1.kr/articles/?2617857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 smtClean="0"/>
              <a:t>버튼리스</a:t>
            </a:r>
            <a:r>
              <a:rPr lang="ko-KR" altLang="en-US" dirty="0" smtClean="0"/>
              <a:t> 트랙패드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 smtClean="0"/>
              <a:t>리모</a:t>
            </a:r>
            <a:r>
              <a:rPr lang="ko-KR" altLang="en-US" dirty="0" smtClean="0"/>
              <a:t>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kumimoji="1" lang="en-US" altLang="ko-KR" sz="2400" dirty="0" smtClean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B</a:t>
            </a:r>
            <a:r>
              <a:rPr kumimoji="1" lang="en-US" altLang="ko-Kore-KR" sz="2400" dirty="0" smtClean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utton-Less Trackpad </a:t>
            </a:r>
            <a:r>
              <a:rPr kumimoji="1" lang="en-US" altLang="ko-Kore-KR" sz="2400" dirty="0">
                <a:solidFill>
                  <a:prstClr val="black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</a:rPr>
              <a:t>Custom Remote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E6DD0D-58CE-4ECD-B3B8-09118EB1B845}"/>
              </a:ext>
            </a:extLst>
          </p:cNvPr>
          <p:cNvSpPr/>
          <p:nvPr/>
        </p:nvSpPr>
        <p:spPr>
          <a:xfrm>
            <a:off x="88491" y="6461349"/>
            <a:ext cx="2029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81518" latinLnBrk="0"/>
            <a:r>
              <a:rPr lang="en-US" altLang="ko-KR" sz="1400" kern="0" spc="-91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20A15E"/>
                </a:solidFill>
                <a:latin typeface="Cooper Black" panose="0208090404030B020404" pitchFamily="18" charset="0"/>
                <a:ea typeface="나눔명조 ExtraBold" panose="02020603020101020101" pitchFamily="18" charset="-127"/>
              </a:rPr>
              <a:t>Adventure Design</a:t>
            </a:r>
            <a:endParaRPr lang="ko-KR" altLang="en-US" sz="1400" kern="0" spc="-91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rgbClr val="20A15E"/>
              </a:solidFill>
              <a:latin typeface="Cooper Black" panose="0208090404030B020404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3023001"/>
            <a:ext cx="6079524" cy="1081259"/>
          </a:xfrm>
        </p:spPr>
        <p:txBody>
          <a:bodyPr/>
          <a:lstStyle/>
          <a:p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 어드벤처디자인 </a:t>
            </a:r>
            <a:r>
              <a:rPr lang="en-US" altLang="ko-KR" dirty="0" smtClean="0"/>
              <a:t>004</a:t>
            </a:r>
            <a:r>
              <a:rPr lang="ko-KR" altLang="en-US" dirty="0" smtClean="0"/>
              <a:t>분반 </a:t>
            </a:r>
            <a:endParaRPr lang="en-US" altLang="ko-KR" dirty="0" smtClean="0"/>
          </a:p>
          <a:p>
            <a:r>
              <a:rPr lang="ko-KR" altLang="en-US" dirty="0" err="1" smtClean="0"/>
              <a:t>텀프로젝트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Team </a:t>
            </a:r>
            <a:r>
              <a:rPr lang="en-US" altLang="ko-KR" dirty="0" smtClean="0"/>
              <a:t>4</a:t>
            </a:r>
            <a:endParaRPr lang="en-US" altLang="ko-KR" dirty="0"/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201924497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 신병근</a:t>
            </a:r>
            <a:endParaRPr kumimoji="1" lang="en-US" altLang="ko-KR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202255596 </a:t>
            </a:r>
            <a:r>
              <a:rPr kumimoji="1" lang="ko-KR" altLang="en-US" sz="1600" b="0" dirty="0" err="1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임현서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 </a:t>
            </a:r>
            <a:endParaRPr kumimoji="1" lang="en-US" altLang="ko-Kore-KR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202113111 </a:t>
            </a:r>
            <a:r>
              <a:rPr kumimoji="1" lang="ko-KR" altLang="en-US" sz="1600" b="0" dirty="0" smtClean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+mj-ea"/>
              </a:rPr>
              <a:t>김재우</a:t>
            </a:r>
            <a:endParaRPr kumimoji="1" lang="ko-Kore-KR" altLang="en-US" sz="16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+mj-ea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854393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IR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신호의 수신 및 송신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" y="976402"/>
            <a:ext cx="84473" cy="156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8" y="1409237"/>
            <a:ext cx="5662410" cy="1509976"/>
          </a:xfrm>
          <a:prstGeom prst="rect">
            <a:avLst/>
          </a:prstGeom>
        </p:spPr>
      </p:pic>
      <p:pic>
        <p:nvPicPr>
          <p:cNvPr id="2052" name="Picture 4" descr="https://t1.daumcdn.net/cfile/tistory/2535714157A2DDE9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18" y="3783766"/>
            <a:ext cx="7377510" cy="23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13066" y="316500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적외선 통신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Protocol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1" y="3287017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90427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80519" y="1813312"/>
            <a:ext cx="2054941" cy="28026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33312" y="2101362"/>
            <a:ext cx="0" cy="216290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330945" y="3179884"/>
            <a:ext cx="804734" cy="293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631223" y="1987062"/>
            <a:ext cx="527538" cy="5187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98023" y="3880339"/>
            <a:ext cx="527538" cy="5187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354769" y="2111619"/>
            <a:ext cx="780910" cy="215265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402595" y="2138312"/>
            <a:ext cx="685258" cy="215265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U자형 화살표 39"/>
          <p:cNvSpPr/>
          <p:nvPr/>
        </p:nvSpPr>
        <p:spPr>
          <a:xfrm>
            <a:off x="6871563" y="2427726"/>
            <a:ext cx="791307" cy="786911"/>
          </a:xfrm>
          <a:prstGeom prst="uturnArrow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U자형 화살표 40"/>
          <p:cNvSpPr/>
          <p:nvPr/>
        </p:nvSpPr>
        <p:spPr>
          <a:xfrm rot="10800000">
            <a:off x="6812335" y="3214637"/>
            <a:ext cx="791307" cy="786911"/>
          </a:xfrm>
          <a:prstGeom prst="uturnArrow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111439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트랙패드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제스처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유형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23640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직선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099615" y="4789712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터치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987649" y="4773878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원형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08743" y="5128266"/>
            <a:ext cx="208506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처음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평균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끝 좌표의 거리 비교를 통해 인식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596231" y="5146123"/>
            <a:ext cx="19869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누른 키가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개일 경우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371077" y="5152574"/>
            <a:ext cx="184913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좌표들의 순서 비교를 통해 방향 구별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0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648068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동작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상태별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모드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초록색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738789" y="5128266"/>
            <a:ext cx="18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기기 대기 상태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584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41" y="2685799"/>
            <a:ext cx="1361764" cy="181611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18562" y="1813312"/>
            <a:ext cx="2054941" cy="648068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10143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노란색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451509" y="5128266"/>
            <a:ext cx="18491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터치 인식 상태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1856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145756" y="1810454"/>
            <a:ext cx="2054941" cy="64806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28626" y="4771020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빨간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178703" y="5125408"/>
            <a:ext cx="18491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인식 완료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45756" y="2568892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463" y="2648467"/>
            <a:ext cx="1387613" cy="1850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53" y="2699757"/>
            <a:ext cx="1336545" cy="1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842" y="1813312"/>
            <a:ext cx="2054941" cy="648068"/>
          </a:xfrm>
          <a:prstGeom prst="rect">
            <a:avLst/>
          </a:prstGeom>
          <a:solidFill>
            <a:srgbClr val="4BACC6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 동작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상태별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IR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복사 및 제스처 등록 모드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1388712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청록색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54316" y="5125408"/>
            <a:ext cx="20219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제스처 등록 대기 상</a:t>
            </a:r>
            <a:r>
              <a:rPr lang="ko-KR" altLang="en-US" sz="1200" dirty="0" smtClean="0">
                <a:latin typeface="+mn-ea"/>
              </a:rPr>
              <a:t>태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5842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87819" y="1802416"/>
            <a:ext cx="2054941" cy="648068"/>
          </a:xfrm>
          <a:prstGeom prst="rect">
            <a:avLst/>
          </a:prstGeom>
          <a:solidFill>
            <a:srgbClr val="7030A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70689" y="4762982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보라색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6220766" y="5117370"/>
            <a:ext cx="20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latin typeface="+mn-ea"/>
              </a:rPr>
              <a:t>신호 등록 대기 상태</a:t>
            </a:r>
            <a:r>
              <a:rPr lang="ko-KR" altLang="en-US" sz="120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7819" y="2560854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66787" y="1813312"/>
            <a:ext cx="2054941" cy="648068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4149657" y="4773878"/>
            <a:ext cx="84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파란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3569688" y="5131488"/>
            <a:ext cx="18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latin typeface="+mn-ea"/>
              </a:rPr>
              <a:t>제스처 인식 </a:t>
            </a:r>
            <a:r>
              <a:rPr lang="ko-KR" altLang="en-US" sz="1200" dirty="0" smtClean="0">
                <a:latin typeface="+mn-ea"/>
              </a:rPr>
              <a:t>상태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66787" y="2571750"/>
            <a:ext cx="2054941" cy="204421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84" y="2702615"/>
            <a:ext cx="1336545" cy="17824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9" y="2648467"/>
            <a:ext cx="1387613" cy="1850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56" y="2651670"/>
            <a:ext cx="1377042" cy="18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 신호 복사 및 제스처 등록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시연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2276417" y="6062427"/>
            <a:ext cx="4499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 리모컨 </a:t>
            </a: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복사 및 등록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0050" y="1567966"/>
            <a:ext cx="8252460" cy="433439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KakaoTalk_20221224_1544333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39" y="1728029"/>
            <a:ext cx="7136481" cy="40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2518" y="920086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LG 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에어컨</a:t>
            </a:r>
            <a:r>
              <a:rPr lang="en-US" altLang="ko-KR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제스처 제어 시연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" y="1042096"/>
            <a:ext cx="84473" cy="156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3037369" y="6031451"/>
            <a:ext cx="3070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제스처를 </a:t>
            </a:r>
            <a:r>
              <a:rPr lang="ko-KR" altLang="en-US" sz="1600" b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통한 </a:t>
            </a: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0050" y="1567966"/>
            <a:ext cx="8252460" cy="433439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20221224_154436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18" y="1697053"/>
            <a:ext cx="7246620" cy="40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개선점 </a:t>
            </a:r>
            <a:r>
              <a:rPr lang="ko-KR" altLang="en-US" dirty="0"/>
              <a:t>및 향후 발전 방향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394727" y="1162222"/>
            <a:ext cx="8587509" cy="5532438"/>
          </a:xfrm>
        </p:spPr>
        <p:txBody>
          <a:bodyPr/>
          <a:lstStyle/>
          <a:p>
            <a:r>
              <a:rPr lang="en-US" altLang="ko-KR" dirty="0" smtClean="0"/>
              <a:t>IR </a:t>
            </a:r>
            <a:r>
              <a:rPr lang="ko-KR" altLang="en-US" dirty="0" smtClean="0"/>
              <a:t>회로의 출력 한계로 현재 제작된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리모컨은 작동 거리가 짧다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따라서 추후에 </a:t>
            </a:r>
            <a:r>
              <a:rPr lang="en-US" altLang="ko-KR" dirty="0" smtClean="0"/>
              <a:t>IR </a:t>
            </a:r>
            <a:r>
              <a:rPr lang="ko-KR" altLang="en-US" dirty="0" smtClean="0"/>
              <a:t>회로에 트랜지스터를 통한 증폭 회로를 구현하면 작동 거리 한계를 향상시킬 수 있을 것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시간과 재료가 부족해 외관 마감을 할 수가 없어 단순히 </a:t>
            </a:r>
            <a:r>
              <a:rPr lang="ko-KR" altLang="en-US" dirty="0" err="1" smtClean="0"/>
              <a:t>선정리와</a:t>
            </a:r>
            <a:r>
              <a:rPr lang="ko-KR" altLang="en-US" dirty="0"/>
              <a:t> </a:t>
            </a:r>
            <a:r>
              <a:rPr lang="ko-KR" altLang="en-US" dirty="0" smtClean="0"/>
              <a:t>형태만 갖추는 것으로 마무리하였는데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프린터를 활용하면 온전한 제품의 형태를 갖출 수 있었을 것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배송 시간 사정 상 해외 배송 부품을 구할 수가 없어 원래 사용하려던 </a:t>
            </a:r>
            <a:r>
              <a:rPr lang="ko-KR" altLang="en-US" dirty="0" err="1" smtClean="0"/>
              <a:t>정전식</a:t>
            </a:r>
            <a:r>
              <a:rPr lang="ko-KR" altLang="en-US" dirty="0" smtClean="0"/>
              <a:t> 터치패드 대신 </a:t>
            </a:r>
            <a:r>
              <a:rPr lang="en-US" altLang="ko-KR" dirty="0" smtClean="0"/>
              <a:t>4x4</a:t>
            </a:r>
            <a:r>
              <a:rPr lang="ko-KR" altLang="en-US" dirty="0" smtClean="0"/>
              <a:t>의 터치 </a:t>
            </a:r>
            <a:r>
              <a:rPr lang="ko-KR" altLang="en-US" dirty="0" err="1" smtClean="0"/>
              <a:t>키패드를</a:t>
            </a:r>
            <a:r>
              <a:rPr lang="ko-KR" altLang="en-US" dirty="0" smtClean="0"/>
              <a:t> 활용하여 구현하였는데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이때문에 해상도가 많이 줄어들어 원래 부품을 사용했다면 더 정확한 제스처 인식이 되었을 것이다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84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부품 목록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378690" y="1027134"/>
            <a:ext cx="8587509" cy="967154"/>
          </a:xfrm>
        </p:spPr>
        <p:txBody>
          <a:bodyPr/>
          <a:lstStyle/>
          <a:p>
            <a:r>
              <a:rPr lang="en-US" altLang="ko-KR" sz="1800" dirty="0"/>
              <a:t>Arduino </a:t>
            </a:r>
            <a:r>
              <a:rPr lang="ko-KR" altLang="en-US" sz="1800" dirty="0"/>
              <a:t>용 정전 용량 터치 키드</a:t>
            </a:r>
            <a:r>
              <a:rPr lang="en-US" altLang="ko-KR" sz="1800" dirty="0"/>
              <a:t> [DFR0129]</a:t>
            </a:r>
          </a:p>
          <a:p>
            <a:pPr lvl="1"/>
            <a:r>
              <a:rPr lang="en-US" altLang="ko-KR" sz="1400"/>
              <a:t>https://www.devicemart.co.kr/goods/view?no=1066869</a:t>
            </a:r>
            <a:r>
              <a:rPr lang="en-US" altLang="ko-KR" sz="1400" dirty="0"/>
              <a:t> </a:t>
            </a:r>
          </a:p>
        </p:txBody>
      </p:sp>
      <p:sp>
        <p:nvSpPr>
          <p:cNvPr id="8" name="내용 개체 틀 3"/>
          <p:cNvSpPr txBox="1">
            <a:spLocks/>
          </p:cNvSpPr>
          <p:nvPr/>
        </p:nvSpPr>
        <p:spPr bwMode="auto">
          <a:xfrm>
            <a:off x="378687" y="1835924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effectLst/>
              </a:rPr>
              <a:t>650mAh KC</a:t>
            </a:r>
            <a:r>
              <a:rPr lang="ko-KR" altLang="en-US" sz="1800" dirty="0">
                <a:effectLst/>
              </a:rPr>
              <a:t>인증 </a:t>
            </a:r>
            <a:r>
              <a:rPr lang="ko-KR" altLang="en-US" sz="1800" dirty="0" err="1">
                <a:effectLst/>
              </a:rPr>
              <a:t>리튬폴리머</a:t>
            </a:r>
            <a:r>
              <a:rPr lang="ko-KR" altLang="en-US" sz="1800" dirty="0">
                <a:effectLst/>
              </a:rPr>
              <a:t> 배터리 </a:t>
            </a:r>
            <a:r>
              <a:rPr lang="en-US" altLang="ko-KR" sz="1800" dirty="0">
                <a:effectLst/>
              </a:rPr>
              <a:t>[TW752438]</a:t>
            </a:r>
          </a:p>
          <a:p>
            <a:pPr lvl="1"/>
            <a:r>
              <a:rPr lang="en-US" altLang="ko-KR" sz="1400" dirty="0"/>
              <a:t>https://www.devicemart.co.kr/goods/view?no=1376853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  <p:sp>
        <p:nvSpPr>
          <p:cNvPr id="9" name="내용 개체 틀 3"/>
          <p:cNvSpPr txBox="1">
            <a:spLocks/>
          </p:cNvSpPr>
          <p:nvPr/>
        </p:nvSpPr>
        <p:spPr bwMode="auto">
          <a:xfrm>
            <a:off x="378687" y="2693032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아두이노</a:t>
            </a:r>
            <a:r>
              <a:rPr lang="ko-KR" altLang="en-US" sz="1800" dirty="0"/>
              <a:t> 나노 </a:t>
            </a:r>
            <a:r>
              <a:rPr lang="ko-KR" altLang="en-US" sz="1800" dirty="0" err="1"/>
              <a:t>호환보드</a:t>
            </a:r>
            <a:r>
              <a:rPr lang="ko-KR" altLang="en-US" sz="1800" dirty="0"/>
              <a:t> </a:t>
            </a:r>
            <a:r>
              <a:rPr lang="en-US" altLang="ko-KR" sz="1800" dirty="0"/>
              <a:t>FT232RL [SZH-EK017] 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https://www.devicemart.co.kr/goods/view?no=1265700 </a:t>
            </a:r>
            <a:endParaRPr lang="en-US" altLang="ko-KR" sz="1400" dirty="0"/>
          </a:p>
        </p:txBody>
      </p:sp>
      <p:sp>
        <p:nvSpPr>
          <p:cNvPr id="10" name="내용 개체 틀 3"/>
          <p:cNvSpPr txBox="1">
            <a:spLocks/>
          </p:cNvSpPr>
          <p:nvPr/>
        </p:nvSpPr>
        <p:spPr bwMode="auto">
          <a:xfrm>
            <a:off x="378687" y="3587135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아두이노</a:t>
            </a:r>
            <a:r>
              <a:rPr lang="ko-KR" altLang="en-US" sz="1800" dirty="0"/>
              <a:t> </a:t>
            </a:r>
            <a:r>
              <a:rPr lang="en-US" altLang="ko-KR" sz="1800" dirty="0"/>
              <a:t>38KHz </a:t>
            </a:r>
            <a:r>
              <a:rPr lang="ko-KR" altLang="en-US" sz="1800" dirty="0"/>
              <a:t>적외선 수신 </a:t>
            </a:r>
            <a:r>
              <a:rPr lang="ko-KR" altLang="en-US" sz="1800" dirty="0" err="1"/>
              <a:t>센서모듈</a:t>
            </a:r>
            <a:r>
              <a:rPr lang="ko-KR" altLang="en-US" sz="1800" dirty="0"/>
              <a:t> </a:t>
            </a:r>
            <a:r>
              <a:rPr lang="en-US" altLang="ko-KR" sz="1800" dirty="0"/>
              <a:t>[ELB030102</a:t>
            </a:r>
            <a:r>
              <a:rPr lang="en-US" altLang="ko-KR" sz="1800" dirty="0" smtClean="0"/>
              <a:t>]</a:t>
            </a:r>
          </a:p>
          <a:p>
            <a:pPr lvl="1"/>
            <a:r>
              <a:rPr lang="en-US" altLang="ko-KR" sz="1400" dirty="0"/>
              <a:t>https://www.devicemart.co.kr/goods/view?no=1290749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  <p:sp>
        <p:nvSpPr>
          <p:cNvPr id="11" name="내용 개체 틀 3"/>
          <p:cNvSpPr txBox="1">
            <a:spLocks/>
          </p:cNvSpPr>
          <p:nvPr/>
        </p:nvSpPr>
        <p:spPr bwMode="auto">
          <a:xfrm>
            <a:off x="378686" y="4402247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effectLst/>
              </a:rPr>
              <a:t>아두이노</a:t>
            </a:r>
            <a:r>
              <a:rPr lang="ko-KR" altLang="en-US" sz="1800" dirty="0" smtClean="0">
                <a:effectLst/>
              </a:rPr>
              <a:t> </a:t>
            </a:r>
            <a:r>
              <a:rPr lang="ko-KR" altLang="en-US" sz="1800" dirty="0" err="1">
                <a:effectLst/>
              </a:rPr>
              <a:t>더블헤드</a:t>
            </a:r>
            <a:r>
              <a:rPr lang="ko-KR" altLang="en-US" sz="1800" dirty="0">
                <a:effectLst/>
              </a:rPr>
              <a:t> 적외선 송신 </a:t>
            </a:r>
            <a:r>
              <a:rPr lang="ko-KR" altLang="en-US" sz="1800" dirty="0" err="1">
                <a:effectLst/>
              </a:rPr>
              <a:t>센서모듈</a:t>
            </a:r>
            <a:r>
              <a:rPr lang="ko-KR" altLang="en-US" sz="1800" dirty="0">
                <a:effectLst/>
              </a:rPr>
              <a:t> </a:t>
            </a:r>
            <a:r>
              <a:rPr lang="en-US" altLang="ko-KR" sz="1800" dirty="0">
                <a:effectLst/>
              </a:rPr>
              <a:t>[ELB030103</a:t>
            </a:r>
            <a:r>
              <a:rPr lang="en-US" altLang="ko-KR" sz="1800" dirty="0" smtClean="0">
                <a:effectLst/>
              </a:rPr>
              <a:t>]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https://www.devicemart.co.kr/goods/view?no=1290749 </a:t>
            </a:r>
            <a:endParaRPr lang="en-US" altLang="ko-KR" sz="1400" dirty="0"/>
          </a:p>
        </p:txBody>
      </p:sp>
      <p:sp>
        <p:nvSpPr>
          <p:cNvPr id="12" name="내용 개체 틀 3"/>
          <p:cNvSpPr txBox="1">
            <a:spLocks/>
          </p:cNvSpPr>
          <p:nvPr/>
        </p:nvSpPr>
        <p:spPr bwMode="auto">
          <a:xfrm>
            <a:off x="378686" y="5259355"/>
            <a:ext cx="8587509" cy="96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effectLst/>
              </a:rPr>
              <a:t>3</a:t>
            </a:r>
            <a:r>
              <a:rPr lang="ko-KR" altLang="en-US">
                <a:effectLst/>
              </a:rPr>
              <a:t>색 </a:t>
            </a:r>
            <a:r>
              <a:rPr lang="en-US" altLang="ko-KR">
                <a:effectLst/>
              </a:rPr>
              <a:t>RGB LED </a:t>
            </a:r>
            <a:r>
              <a:rPr lang="ko-KR" altLang="en-US">
                <a:effectLst/>
              </a:rPr>
              <a:t>모듈 </a:t>
            </a:r>
            <a:r>
              <a:rPr lang="en-US" altLang="ko-KR">
                <a:effectLst/>
              </a:rPr>
              <a:t>[ONE004]</a:t>
            </a:r>
          </a:p>
          <a:p>
            <a:pPr lvl="1"/>
            <a:r>
              <a:rPr lang="en-US" altLang="ko-KR" sz="1400"/>
              <a:t>https://www.devicemart.co.kr/goods/view?no=10916336</a:t>
            </a:r>
            <a:r>
              <a:rPr lang="en-US" altLang="ko-KR" sz="1400" dirty="0" smtClean="0"/>
              <a:t>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933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83998-4E91-5243-8733-EB95DE2F05A4}"/>
              </a:ext>
            </a:extLst>
          </p:cNvPr>
          <p:cNvSpPr txBox="1"/>
          <p:nvPr/>
        </p:nvSpPr>
        <p:spPr>
          <a:xfrm>
            <a:off x="759890" y="1260101"/>
            <a:ext cx="53078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배경 및 필요성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기존 시스템 </a:t>
            </a:r>
            <a:r>
              <a:rPr kumimoji="1" lang="en-US" altLang="ko-KR" sz="2400" dirty="0">
                <a:latin typeface="+mj-ea"/>
                <a:ea typeface="+mj-ea"/>
                <a:cs typeface="Snap ITC" panose="020F0502020204030204" pitchFamily="34" charset="0"/>
              </a:rPr>
              <a:t>/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 서비스 현상 및 한계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제안하는 시스템의 목표와 특성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제안하는 시스템의 내용 </a:t>
            </a:r>
            <a:r>
              <a:rPr kumimoji="1" lang="en-US" altLang="ko-KR" sz="2400" dirty="0">
                <a:latin typeface="+mj-ea"/>
                <a:ea typeface="+mj-ea"/>
                <a:cs typeface="Snap ITC" panose="020F0502020204030204" pitchFamily="34" charset="0"/>
              </a:rPr>
              <a:t>&amp;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 방법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시연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 smtClean="0">
                <a:latin typeface="+mj-ea"/>
                <a:ea typeface="+mj-ea"/>
                <a:cs typeface="Snap ITC" panose="020F0502020204030204" pitchFamily="34" charset="0"/>
              </a:rPr>
              <a:t>활용 </a:t>
            </a:r>
            <a:r>
              <a:rPr kumimoji="1" lang="ko-KR" altLang="en-US" sz="2400" dirty="0">
                <a:latin typeface="+mj-ea"/>
                <a:ea typeface="+mj-ea"/>
                <a:cs typeface="Snap ITC" panose="020F0502020204030204" pitchFamily="34" charset="0"/>
              </a:rPr>
              <a:t>방안 및 향후 발전 방향</a:t>
            </a:r>
            <a:endParaRPr kumimoji="1" lang="en-US" altLang="ko-KR" sz="2400" dirty="0">
              <a:latin typeface="+mj-ea"/>
              <a:ea typeface="+mj-ea"/>
              <a:cs typeface="Snap ITC" panose="020F0502020204030204" pitchFamily="34" charset="0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2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화살표 5"/>
          <p:cNvSpPr/>
          <p:nvPr/>
        </p:nvSpPr>
        <p:spPr>
          <a:xfrm>
            <a:off x="807490" y="4972663"/>
            <a:ext cx="7239897" cy="613186"/>
          </a:xfrm>
          <a:prstGeom prst="rightArrow">
            <a:avLst/>
          </a:prstGeom>
          <a:gradFill flip="none" rotWithShape="1">
            <a:gsLst>
              <a:gs pos="0">
                <a:srgbClr val="FFC000"/>
              </a:gs>
              <a:gs pos="48000">
                <a:schemeClr val="accent6">
                  <a:lumMod val="75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통합tv리모콘 - 검색결과 | 쇼핑하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507"/>
            <a:ext cx="3401156" cy="34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62" y="1503459"/>
            <a:ext cx="1418554" cy="3537252"/>
          </a:xfrm>
          <a:prstGeom prst="rect">
            <a:avLst/>
          </a:prstGeom>
        </p:spPr>
      </p:pic>
      <p:pic>
        <p:nvPicPr>
          <p:cNvPr id="1030" name="Picture 6" descr="물음표 Question - Pixabay의 무료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69" y="1899914"/>
            <a:ext cx="2448857" cy="24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07490" y="100102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리모컨의 변천사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8" y="1123034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서비스의 </a:t>
            </a:r>
            <a:r>
              <a:rPr lang="ko-KR" altLang="en-US" dirty="0"/>
              <a:t>현상 및 한계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88377" y="1832504"/>
            <a:ext cx="37436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-(</a:t>
            </a:r>
            <a:r>
              <a:rPr lang="ko-KR" altLang="en-US" sz="1600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서울뉴스</a:t>
            </a:r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en-US" altLang="ko-KR" sz="14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“</a:t>
            </a:r>
            <a:r>
              <a:rPr lang="en-US" altLang="ko-KR" sz="1600" dirty="0"/>
              <a:t>TV </a:t>
            </a:r>
            <a:r>
              <a:rPr lang="ko-KR" altLang="en-US" sz="1600" dirty="0"/>
              <a:t>기능이 진화하면서 복잡해진 리모컨은 사용자들을 귀찮게 하고 머리 아프게 </a:t>
            </a:r>
            <a:r>
              <a:rPr lang="ko-KR" altLang="en-US" sz="1600" dirty="0" smtClean="0"/>
              <a:t>했다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TV</a:t>
            </a:r>
            <a:r>
              <a:rPr lang="ko-KR" altLang="en-US" sz="1600" dirty="0"/>
              <a:t>로 인터넷도 하고 홈쇼핑 주문도 하고 게임도 즐길 수 있게 됐지만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그만큼 리모컨은 어려워졌다</a:t>
            </a:r>
            <a:r>
              <a:rPr lang="en-US" altLang="ko-KR" sz="1600" dirty="0" smtClean="0"/>
              <a:t>.”</a:t>
            </a:r>
            <a:endParaRPr lang="ko-KR" altLang="en-US" sz="1400" dirty="0"/>
          </a:p>
        </p:txBody>
      </p:sp>
      <p:sp>
        <p:nvSpPr>
          <p:cNvPr id="8" name="아래쪽 화살표 7"/>
          <p:cNvSpPr/>
          <p:nvPr/>
        </p:nvSpPr>
        <p:spPr>
          <a:xfrm>
            <a:off x="5909369" y="3456032"/>
            <a:ext cx="1301676" cy="55939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2710857568"/>
              </p:ext>
            </p:extLst>
          </p:nvPr>
        </p:nvGraphicFramePr>
        <p:xfrm>
          <a:off x="410094" y="1512756"/>
          <a:ext cx="3962400" cy="400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5977" y="5519651"/>
            <a:ext cx="3646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(</a:t>
            </a:r>
            <a:r>
              <a:rPr lang="ko-KR" altLang="en-US" sz="700" dirty="0" err="1" smtClean="0"/>
              <a:t>서울뉴스</a:t>
            </a:r>
            <a:r>
              <a:rPr lang="en-US" altLang="ko-KR" sz="700" dirty="0" smtClean="0"/>
              <a:t>) </a:t>
            </a:r>
            <a:r>
              <a:rPr lang="en-US" altLang="ko-KR" sz="700" dirty="0">
                <a:hlinkClick r:id="rId3"/>
              </a:rPr>
              <a:t>"</a:t>
            </a:r>
            <a:r>
              <a:rPr lang="ko-KR" altLang="en-US" sz="700" dirty="0">
                <a:hlinkClick r:id="rId3"/>
              </a:rPr>
              <a:t>리모컨 어려우셨지요</a:t>
            </a:r>
            <a:r>
              <a:rPr lang="en-US" altLang="ko-KR" sz="700" dirty="0">
                <a:hlinkClick r:id="rId3"/>
              </a:rPr>
              <a:t>?"…100</a:t>
            </a:r>
            <a:r>
              <a:rPr lang="ko-KR" altLang="en-US" sz="700" dirty="0">
                <a:hlinkClick r:id="rId3"/>
              </a:rPr>
              <a:t>개 넘던 버튼 </a:t>
            </a:r>
            <a:r>
              <a:rPr lang="en-US" altLang="ko-KR" sz="700" dirty="0">
                <a:hlinkClick r:id="rId3"/>
              </a:rPr>
              <a:t>5</a:t>
            </a:r>
            <a:r>
              <a:rPr lang="ko-KR" altLang="en-US" sz="700" dirty="0">
                <a:hlinkClick r:id="rId3"/>
              </a:rPr>
              <a:t>개로 간단하게 </a:t>
            </a:r>
            <a:r>
              <a:rPr lang="en-US" altLang="ko-KR" sz="700" dirty="0">
                <a:hlinkClick r:id="rId3"/>
              </a:rPr>
              <a:t>(news1.kr)</a:t>
            </a:r>
            <a:endParaRPr lang="ko-KR" altLang="en-US" sz="700" dirty="0"/>
          </a:p>
        </p:txBody>
      </p:sp>
      <p:sp>
        <p:nvSpPr>
          <p:cNvPr id="14" name="직사각형 13"/>
          <p:cNvSpPr/>
          <p:nvPr/>
        </p:nvSpPr>
        <p:spPr>
          <a:xfrm>
            <a:off x="4779231" y="4235735"/>
            <a:ext cx="37436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사용자들이 사용하는 기능에만 초점을 맞춰서 편의성을 증가시키기 위해 버튼이 줄어들고 있음</a:t>
            </a:r>
            <a:r>
              <a:rPr lang="en-US" altLang="ko-KR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따라서 이 추세에 맞춰 </a:t>
            </a:r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버튼 리스 </a:t>
            </a:r>
            <a:r>
              <a:rPr lang="ko-KR" altLang="en-US" sz="1600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커스텀</a:t>
            </a:r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리모컨을 제작</a:t>
            </a:r>
            <a:endParaRPr lang="en-US" altLang="ko-KR" sz="1600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1600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07490" y="100102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리모컨의 버튼 개수 감소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8" y="1123034"/>
            <a:ext cx="84473" cy="1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목표와 특성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809042" y="6437332"/>
            <a:ext cx="323528" cy="194616"/>
          </a:xfrm>
        </p:spPr>
        <p:txBody>
          <a:bodyPr/>
          <a:lstStyle/>
          <a:p>
            <a:fld id="{997B2DE0-1A44-4C02-8B54-020652419A9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2269859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제스처 인식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257883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n-ea"/>
              </a:rPr>
              <a:t>정전식</a:t>
            </a:r>
            <a:r>
              <a:rPr lang="ko-KR" altLang="en-US" sz="1400" dirty="0" smtClean="0">
                <a:latin typeface="+mn-ea"/>
              </a:rPr>
              <a:t> 터치패드로부터 사용자의 손동작 제스처를 인식하는 것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제스처를 </a:t>
            </a:r>
            <a:r>
              <a:rPr lang="en-US" altLang="ko-KR" sz="1200" dirty="0" smtClean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가지 유형으로 나눠서 해당하는 동작으로 신호를 보냄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3445532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IR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신호 복제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3754508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기존 </a:t>
            </a:r>
            <a:r>
              <a:rPr lang="ko-KR" altLang="en-US" sz="1400" dirty="0" smtClean="0">
                <a:latin typeface="+mn-ea"/>
              </a:rPr>
              <a:t>리모컨의 </a:t>
            </a:r>
            <a:r>
              <a:rPr lang="ko-KR" altLang="en-US" sz="1400" dirty="0" smtClean="0">
                <a:latin typeface="+mn-ea"/>
              </a:rPr>
              <a:t>버튼 신호와 </a:t>
            </a:r>
            <a:r>
              <a:rPr lang="ko-KR" altLang="en-US" sz="1400" dirty="0" err="1" smtClean="0">
                <a:latin typeface="+mn-ea"/>
              </a:rPr>
              <a:t>커스텀</a:t>
            </a:r>
            <a:r>
              <a:rPr lang="ko-KR" altLang="en-US" sz="1400" dirty="0" smtClean="0">
                <a:latin typeface="+mn-ea"/>
              </a:rPr>
              <a:t> 리모컨의 </a:t>
            </a:r>
            <a:r>
              <a:rPr lang="ko-KR" altLang="en-US" sz="1400" dirty="0" err="1" smtClean="0">
                <a:latin typeface="+mn-ea"/>
              </a:rPr>
              <a:t>제스쳐를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매칭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지정된 </a:t>
            </a:r>
            <a:r>
              <a:rPr lang="ko-KR" altLang="en-US" sz="1200" dirty="0" err="1" smtClean="0">
                <a:latin typeface="+mn-ea"/>
              </a:rPr>
              <a:t>제스쳐의</a:t>
            </a:r>
            <a:r>
              <a:rPr lang="ko-KR" altLang="en-US" sz="1200" dirty="0" smtClean="0">
                <a:latin typeface="+mn-ea"/>
              </a:rPr>
              <a:t> 버튼 신호를 동기화된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신호로 다시 </a:t>
            </a:r>
            <a:r>
              <a:rPr lang="en-US" altLang="ko-KR" sz="1200" dirty="0" smtClean="0">
                <a:latin typeface="+mn-ea"/>
              </a:rPr>
              <a:t>TV</a:t>
            </a:r>
            <a:r>
              <a:rPr lang="ko-KR" altLang="en-US" sz="1200" dirty="0" smtClean="0">
                <a:latin typeface="+mn-ea"/>
              </a:rPr>
              <a:t>에 송출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685710" y="95983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버튼리스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트랙패드 </a:t>
            </a:r>
            <a:r>
              <a:rPr lang="ko-KR" altLang="en-US" sz="2000" b="1" dirty="0" err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리모컨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8" y="1081844"/>
            <a:ext cx="84473" cy="1560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96581" y="1586026"/>
            <a:ext cx="9396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원하는 기능만 선택을 해서 버튼 없이 사용자의 </a:t>
            </a:r>
            <a:r>
              <a:rPr lang="ko-KR" altLang="en-US" sz="1400" dirty="0" err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제스쳐만으로</a:t>
            </a: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간단하게 </a:t>
            </a:r>
            <a:r>
              <a:rPr lang="en-US" altLang="ko-KR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TV</a:t>
            </a: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endParaRPr lang="en-US" altLang="ko-KR" sz="1400" dirty="0" smtClean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400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조작할 수 있도록 하는 </a:t>
            </a:r>
            <a:r>
              <a:rPr lang="ko-KR" altLang="en-US" sz="1400" dirty="0" err="1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리모콘</a:t>
            </a:r>
            <a:endParaRPr lang="en-US" altLang="ko-KR" sz="1400" dirty="0" smtClean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85151" y="4581869"/>
            <a:ext cx="9396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buClr>
                <a:schemeClr val="bg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 </a:t>
            </a: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기록 및 시각화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7" y="489084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n-ea"/>
              </a:rPr>
              <a:t>리모콘</a:t>
            </a:r>
            <a:r>
              <a:rPr lang="ko-KR" altLang="en-US" sz="1400" dirty="0" smtClean="0">
                <a:latin typeface="+mn-ea"/>
              </a:rPr>
              <a:t> 상태 표시 </a:t>
            </a:r>
            <a:r>
              <a:rPr lang="en-US" altLang="ko-KR" sz="1400" dirty="0" smtClean="0">
                <a:latin typeface="+mn-ea"/>
              </a:rPr>
              <a:t>LED </a:t>
            </a:r>
            <a:r>
              <a:rPr lang="ko-KR" altLang="en-US" sz="1400" dirty="0" smtClean="0">
                <a:latin typeface="+mn-ea"/>
              </a:rPr>
              <a:t>탑재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작동 모드 및 에러 출력을 하는 독립적 </a:t>
            </a:r>
            <a:r>
              <a:rPr lang="ko-KR" altLang="en-US" sz="1200" dirty="0" err="1" smtClean="0">
                <a:latin typeface="+mn-ea"/>
              </a:rPr>
              <a:t>출력모듈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820556" y="5454725"/>
            <a:ext cx="796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n-ea"/>
              </a:rPr>
              <a:t>EEPROM</a:t>
            </a:r>
            <a:r>
              <a:rPr lang="ko-KR" altLang="en-US" sz="1400" dirty="0" smtClean="0">
                <a:latin typeface="+mn-ea"/>
              </a:rPr>
              <a:t>을 활용한 신호 저장</a:t>
            </a:r>
            <a:endParaRPr lang="en-US" altLang="ko-KR" sz="1400" dirty="0">
              <a:latin typeface="+mn-ea"/>
            </a:endParaRP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전원 공급이 끊겨도 </a:t>
            </a:r>
            <a:r>
              <a:rPr lang="ko-KR" altLang="en-US" sz="1200" dirty="0" err="1" smtClean="0">
                <a:latin typeface="+mn-ea"/>
              </a:rPr>
              <a:t>아두이노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EEPROM </a:t>
            </a:r>
            <a:r>
              <a:rPr lang="ko-KR" altLang="en-US" sz="1200" dirty="0" smtClean="0">
                <a:latin typeface="+mn-ea"/>
              </a:rPr>
              <a:t>을 통해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신호와 동기화된 </a:t>
            </a:r>
            <a:r>
              <a:rPr lang="ko-KR" altLang="en-US" sz="1200" dirty="0" err="1" smtClean="0">
                <a:latin typeface="+mn-ea"/>
              </a:rPr>
              <a:t>커스텀</a:t>
            </a:r>
            <a:r>
              <a:rPr lang="ko-KR" altLang="en-US" sz="1200" dirty="0" smtClean="0">
                <a:latin typeface="+mn-ea"/>
              </a:rPr>
              <a:t> 제스처 정보 유지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8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8029" y="1743515"/>
            <a:ext cx="2500293" cy="15076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3002" y="2192491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왼쪽/오른쪽 화살표 6"/>
          <p:cNvSpPr/>
          <p:nvPr/>
        </p:nvSpPr>
        <p:spPr>
          <a:xfrm>
            <a:off x="3104689" y="2326131"/>
            <a:ext cx="1542105" cy="721496"/>
          </a:xfrm>
          <a:prstGeom prst="left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신호 </a:t>
            </a:r>
            <a:r>
              <a:rPr lang="ko-KR" altLang="en-US" dirty="0" smtClean="0"/>
              <a:t>송출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424" y="185646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IR </a:t>
            </a:r>
            <a:r>
              <a:rPr lang="ko-KR" altLang="en-US" dirty="0"/>
              <a:t>송</a:t>
            </a:r>
            <a:r>
              <a:rPr lang="ko-KR" altLang="en-US" smtClean="0"/>
              <a:t>신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34943" y="1513634"/>
            <a:ext cx="3800176" cy="47744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976929" y="2890408"/>
            <a:ext cx="528918" cy="3607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07152" y="1731876"/>
            <a:ext cx="2268472" cy="1027683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정전식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터치패드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89480" y="3331474"/>
            <a:ext cx="1686143" cy="2090900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아두이노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46765" y="2145757"/>
            <a:ext cx="707383" cy="3628742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5400000">
            <a:off x="7336792" y="3779754"/>
            <a:ext cx="528918" cy="3607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44065" y="3331474"/>
            <a:ext cx="523833" cy="2090899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567896" y="4861018"/>
            <a:ext cx="121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5558002" y="4355273"/>
            <a:ext cx="142617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558002" y="4063031"/>
            <a:ext cx="121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8029" y="4095107"/>
            <a:ext cx="2500293" cy="15076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83002" y="4544083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</a:rPr>
              <a:t>TV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리모콘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/오른쪽 화살표 36"/>
          <p:cNvSpPr/>
          <p:nvPr/>
        </p:nvSpPr>
        <p:spPr>
          <a:xfrm>
            <a:off x="2944098" y="4488179"/>
            <a:ext cx="1876545" cy="721496"/>
          </a:xfrm>
          <a:prstGeom prst="left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신호 복</a:t>
            </a:r>
            <a:r>
              <a:rPr lang="ko-KR" altLang="en-US" dirty="0" smtClean="0"/>
              <a:t>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28130" y="405873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IR </a:t>
            </a:r>
            <a:r>
              <a:rPr lang="ko-KR" altLang="en-US" dirty="0"/>
              <a:t>수</a:t>
            </a:r>
            <a:r>
              <a:rPr lang="ko-KR" altLang="en-US" smtClean="0"/>
              <a:t>신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96215" y="5550375"/>
            <a:ext cx="1890346" cy="609688"/>
          </a:xfrm>
          <a:prstGeom prst="roundRect">
            <a:avLst/>
          </a:prstGeom>
          <a:noFill/>
          <a:ln w="3175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ko-KR" altLang="en-US" smtClean="0">
                <a:solidFill>
                  <a:schemeClr val="tx1"/>
                </a:solidFill>
              </a:rPr>
              <a:t>색 </a:t>
            </a:r>
            <a:r>
              <a:rPr lang="en-US" altLang="ko-KR" smtClean="0">
                <a:solidFill>
                  <a:schemeClr val="tx1"/>
                </a:solidFill>
              </a:rPr>
              <a:t>LED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14" idx="2"/>
          </p:cNvCxnSpPr>
          <p:nvPr/>
        </p:nvCxnSpPr>
        <p:spPr>
          <a:xfrm flipH="1">
            <a:off x="6532551" y="5422374"/>
            <a:ext cx="1" cy="12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733974" y="925284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리모콘 아키텍쳐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" y="1047294"/>
            <a:ext cx="84473" cy="15609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400800" y="5422373"/>
            <a:ext cx="0" cy="12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8E8FE76-8C19-2A4A-AB80-303E73D599D5}"/>
              </a:ext>
            </a:extLst>
          </p:cNvPr>
          <p:cNvSpPr/>
          <p:nvPr/>
        </p:nvSpPr>
        <p:spPr>
          <a:xfrm>
            <a:off x="5960265" y="1002707"/>
            <a:ext cx="1820727" cy="5713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err="1" smtClean="0">
                <a:solidFill>
                  <a:schemeClr val="tx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커스텀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리모컨</a:t>
            </a:r>
            <a:endParaRPr kumimoji="1" lang="en-US" altLang="ko-Kore-KR" sz="1600" b="1" dirty="0">
              <a:solidFill>
                <a:schemeClr val="tx1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5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098" name="Picture 2" descr="디바이스마트,MCU보드/전자키트 &gt; 센서모듈 &gt; 기울기/진동/충격/터치 &gt; 터치/지문/전도성,DFROBOT,Capacitive Touch Kit For Arduino[DFR0129]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2" y="1378047"/>
            <a:ext cx="2631586" cy="17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831" y="317811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정전식</a:t>
            </a:r>
            <a:r>
              <a:rPr lang="ko-KR" altLang="en-US" sz="1400" b="1" dirty="0" smtClean="0"/>
              <a:t> 터치패드 센서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1343" y="3547442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4x4</a:t>
            </a:r>
            <a:r>
              <a:rPr lang="ko-KR" altLang="en-US" sz="1200" b="1" dirty="0" smtClean="0"/>
              <a:t>의</a:t>
            </a:r>
            <a:r>
              <a:rPr lang="ko-KR" altLang="en-US" sz="1200" b="1" dirty="0" smtClean="0"/>
              <a:t> </a:t>
            </a:r>
            <a:r>
              <a:rPr lang="ko-KR" altLang="en-US" sz="1200" b="1" dirty="0" smtClean="0"/>
              <a:t>터치센서 </a:t>
            </a:r>
            <a:r>
              <a:rPr lang="ko-KR" altLang="en-US" sz="1200" b="1" dirty="0" smtClean="0"/>
              <a:t>배열 반환</a:t>
            </a:r>
            <a:endParaRPr lang="en-US" altLang="ko-KR" sz="1200" b="1" dirty="0" smtClean="0"/>
          </a:p>
        </p:txBody>
      </p:sp>
      <p:pic>
        <p:nvPicPr>
          <p:cNvPr id="4100" name="Picture 4" descr="디바이스마트,오픈소스/코딩교육 &gt; 아두이노 &gt; 호환보드,SZH,아두이노 나노 호환보드 FT232RL [SZH-EK017],아두이노 나노 100% 호환보드 / CH340 칩셋을 사용한 저가형 보드와는 달리 정품과 같은 FTDI FT232RL 칩셋을 사용해 더욱 편리하게 컴퓨터와 연결 / USB 케이블 포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42" y="1129334"/>
            <a:ext cx="2696477" cy="20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90480" y="306085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err="1" smtClean="0"/>
              <a:t>아두이노</a:t>
            </a:r>
            <a:r>
              <a:rPr lang="ko-KR" altLang="en-US" sz="1400" b="1" dirty="0" smtClean="0"/>
              <a:t> 나노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7613" y="3368636"/>
            <a:ext cx="227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smtClean="0"/>
              <a:t>기존 </a:t>
            </a:r>
            <a:r>
              <a:rPr lang="ko-KR" altLang="en-US" sz="1200" b="1" dirty="0" err="1" smtClean="0"/>
              <a:t>아두이노에서</a:t>
            </a:r>
            <a:r>
              <a:rPr lang="ko-KR" altLang="en-US" sz="1200" b="1" dirty="0" smtClean="0"/>
              <a:t> 핵심적인 부분만 남긴 소형화 </a:t>
            </a:r>
            <a:r>
              <a:rPr lang="ko-KR" altLang="en-US" sz="1200" b="1" dirty="0" err="1" smtClean="0"/>
              <a:t>아두이노</a:t>
            </a:r>
            <a:endParaRPr lang="en-US" altLang="ko-KR" sz="1200" b="1" dirty="0" smtClean="0"/>
          </a:p>
        </p:txBody>
      </p:sp>
      <p:sp>
        <p:nvSpPr>
          <p:cNvPr id="7" name="타원 6"/>
          <p:cNvSpPr/>
          <p:nvPr/>
        </p:nvSpPr>
        <p:spPr>
          <a:xfrm>
            <a:off x="1401665" y="1791768"/>
            <a:ext cx="646943" cy="10391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10865" y="3124991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9V </a:t>
            </a:r>
            <a:r>
              <a:rPr lang="ko-KR" altLang="en-US" sz="1400" b="1" dirty="0" smtClean="0"/>
              <a:t>망간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배터리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96066" y="3483733"/>
            <a:ext cx="2270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교체</a:t>
            </a:r>
            <a:r>
              <a:rPr lang="ko-KR" altLang="en-US" sz="1200" b="1" dirty="0" err="1" smtClean="0"/>
              <a:t>식</a:t>
            </a:r>
            <a:r>
              <a:rPr lang="ko-KR" altLang="en-US" sz="1200" b="1" dirty="0" smtClean="0"/>
              <a:t> </a:t>
            </a:r>
            <a:r>
              <a:rPr lang="ko-KR" altLang="en-US" sz="1200" b="1" dirty="0" smtClean="0"/>
              <a:t>외부 전원</a:t>
            </a:r>
            <a:endParaRPr lang="en-US" altLang="ko-KR" sz="1200" b="1" dirty="0" smtClean="0"/>
          </a:p>
        </p:txBody>
      </p:sp>
      <p:pic>
        <p:nvPicPr>
          <p:cNvPr id="4102" name="Picture 6" descr="디바이스마트,MCU보드/전자키트 &gt; 센서모듈 &gt; 라이다/거리/초음파/라인 &gt; 적외선(IR)/라인,YwRobot,아두이노 더블헤드 적외선 송신 센서모듈 [ELB030103],최대 송신거리: 3M, 아두이노와 호환되는 적외선 송신 모듈입니다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3" y="4016053"/>
            <a:ext cx="2165290" cy="16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10841" y="556238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IR </a:t>
            </a:r>
            <a:r>
              <a:rPr lang="ko-KR" altLang="en-US" sz="1400" b="1" dirty="0" smtClean="0"/>
              <a:t>송신 센서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4542" y="5914158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IR</a:t>
            </a:r>
            <a:r>
              <a:rPr lang="ko-KR" altLang="en-US" sz="1200" b="1" dirty="0" smtClean="0"/>
              <a:t>신호를 송출하는 센서</a:t>
            </a:r>
            <a:endParaRPr lang="en-US" altLang="ko-KR" sz="1200" b="1" dirty="0" smtClean="0"/>
          </a:p>
        </p:txBody>
      </p:sp>
      <p:pic>
        <p:nvPicPr>
          <p:cNvPr id="4104" name="Picture 8" descr="디바이스마트,MCU보드/전자키트 &gt; 센서모듈 &gt; 라이다/거리/초음파/라인 &gt; 적외선(IR)/라인,YwRobot,아두이노 38KHz 적외선 수신 센서모듈 [ELB030102],최대 감지거리: 8M, 아두이노와 호환되는 적외선 수신 모듈입니다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6" y="4077290"/>
            <a:ext cx="2226410" cy="16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61098" y="5566889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IR </a:t>
            </a:r>
            <a:r>
              <a:rPr lang="ko-KR" altLang="en-US" sz="1400" b="1" dirty="0" smtClean="0"/>
              <a:t>수신 센서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83692" y="5914158"/>
            <a:ext cx="21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IR </a:t>
            </a:r>
            <a:r>
              <a:rPr lang="ko-KR" altLang="en-US" sz="1200" b="1" dirty="0" smtClean="0"/>
              <a:t>신호를 인식하는 센서</a:t>
            </a:r>
            <a:endParaRPr lang="en-US" altLang="ko-KR" sz="1200" b="1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4182" y="83827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 부품의 역할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0" y="960288"/>
            <a:ext cx="84473" cy="156091"/>
          </a:xfrm>
          <a:prstGeom prst="rect">
            <a:avLst/>
          </a:prstGeom>
        </p:spPr>
      </p:pic>
      <p:pic>
        <p:nvPicPr>
          <p:cNvPr id="1026" name="Picture 2" descr="디바이스마트,오픈소스/코딩교육 &gt; 아두이노 &gt; LED/LCD모듈,ONE,3색 RGB LED 모듈 [ONE004],정격전압 : DC 3.3V, 5V / 3색 RGB LED 모듈입니다. PWM 제어를 이용하여 다양한 색상을 표현할 수 있습니다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34" y="3998410"/>
            <a:ext cx="1740320" cy="174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424550" y="5584841"/>
            <a:ext cx="927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RGB LED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01647" y="5914158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상태출력용</a:t>
            </a:r>
            <a:r>
              <a:rPr lang="ko-KR" altLang="en-US" sz="1200" b="1" dirty="0" smtClean="0"/>
              <a:t> 시각화 모듈</a:t>
            </a:r>
            <a:endParaRPr lang="en-US" altLang="ko-KR" sz="1200" b="1" dirty="0" smtClean="0"/>
          </a:p>
        </p:txBody>
      </p:sp>
      <p:pic>
        <p:nvPicPr>
          <p:cNvPr id="5" name="Picture 2" descr="아두이노 터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97" y="1366928"/>
            <a:ext cx="1829961" cy="18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9V-MN1604 Duracell Industrial Operations, Inc. | 배터리 제품 | DigiKe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26" y="1016934"/>
            <a:ext cx="2083290" cy="20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AD4AE-5DE2-4981-B200-5946E0A522CE}"/>
              </a:ext>
            </a:extLst>
          </p:cNvPr>
          <p:cNvSpPr txBox="1"/>
          <p:nvPr/>
        </p:nvSpPr>
        <p:spPr>
          <a:xfrm>
            <a:off x="834182" y="838278"/>
            <a:ext cx="91244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SzPct val="80000"/>
            </a:pPr>
            <a:r>
              <a:rPr lang="ko-KR" altLang="en-US" sz="2000" b="1" dirty="0" smtClean="0">
                <a:ln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조립 형태</a:t>
            </a:r>
            <a:endParaRPr lang="ko-KR" altLang="en-US" sz="2000" b="1" dirty="0">
              <a:ln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194818-F1B6-4AF5-A285-6C1EFBA4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0" y="960288"/>
            <a:ext cx="84473" cy="15609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83032" y="1404349"/>
            <a:ext cx="2826028" cy="378188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2062319" y="5308246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1401728" y="5665476"/>
            <a:ext cx="218729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터치패드 및 시각화 </a:t>
            </a:r>
            <a:r>
              <a:rPr lang="en-US" altLang="ko-KR" sz="1200" dirty="0" smtClean="0">
                <a:latin typeface="+mn-ea"/>
              </a:rPr>
              <a:t>LED</a:t>
            </a:r>
          </a:p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배터리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2" y="1526358"/>
            <a:ext cx="2626794" cy="350322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5041622" y="1404349"/>
            <a:ext cx="2826028" cy="378188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D8DD35-77AD-4405-9485-1C923A3CB9A5}"/>
              </a:ext>
            </a:extLst>
          </p:cNvPr>
          <p:cNvSpPr txBox="1"/>
          <p:nvPr/>
        </p:nvSpPr>
        <p:spPr>
          <a:xfrm>
            <a:off x="6020909" y="5308246"/>
            <a:ext cx="615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1600" b="1" dirty="0" smtClean="0">
                <a:ln w="9525">
                  <a:solidFill>
                    <a:srgbClr val="0453B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후면</a:t>
            </a:r>
            <a:endParaRPr lang="ko-KR" altLang="en-US" sz="1600" b="1" dirty="0">
              <a:ln w="9525">
                <a:solidFill>
                  <a:srgbClr val="0453B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346531-79D9-4D78-AB7D-F289E7EA3421}"/>
              </a:ext>
            </a:extLst>
          </p:cNvPr>
          <p:cNvSpPr txBox="1"/>
          <p:nvPr/>
        </p:nvSpPr>
        <p:spPr>
          <a:xfrm>
            <a:off x="5299357" y="5665476"/>
            <a:ext cx="230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3675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latin typeface="+mn-ea"/>
              </a:rPr>
              <a:t>브레드</a:t>
            </a:r>
            <a:r>
              <a:rPr lang="ko-KR" altLang="en-US" sz="1200" dirty="0" smtClean="0">
                <a:latin typeface="+mn-ea"/>
              </a:rPr>
              <a:t> 보드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메인프로세서 및 </a:t>
            </a:r>
            <a:r>
              <a:rPr lang="en-US" altLang="ko-KR" sz="1200" dirty="0" smtClean="0">
                <a:latin typeface="+mn-ea"/>
              </a:rPr>
              <a:t>IR</a:t>
            </a:r>
            <a:r>
              <a:rPr lang="ko-KR" altLang="en-US" sz="1200" dirty="0" smtClean="0">
                <a:latin typeface="+mn-ea"/>
              </a:rPr>
              <a:t>회로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566" y="1565406"/>
            <a:ext cx="2626794" cy="3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시스템의 내용 및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855177" y="107796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TV </a:t>
            </a:r>
            <a:r>
              <a:rPr lang="ko-KR" altLang="en-US" b="1" dirty="0" err="1" smtClean="0"/>
              <a:t>리모콘</a:t>
            </a:r>
            <a:endParaRPr lang="ko-KR" altLang="en-US" b="1" dirty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3448017" y="1535161"/>
            <a:ext cx="21336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581683" y="107796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IR </a:t>
            </a:r>
            <a:r>
              <a:rPr lang="ko-KR" altLang="en-US" b="1" dirty="0" smtClean="0">
                <a:solidFill>
                  <a:srgbClr val="FFFF00"/>
                </a:solidFill>
              </a:rPr>
              <a:t>수신</a:t>
            </a:r>
            <a:r>
              <a:rPr lang="ko-KR" altLang="en-US" b="1" dirty="0" smtClean="0"/>
              <a:t> 센서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687935" y="16113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명령어 </a:t>
            </a:r>
            <a:r>
              <a:rPr lang="ko-KR" altLang="en-US" dirty="0" smtClean="0"/>
              <a:t>값 수신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55176" y="490174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TV</a:t>
            </a:r>
            <a:endParaRPr lang="ko-KR" altLang="en-US" b="1" dirty="0"/>
          </a:p>
        </p:txBody>
      </p:sp>
      <p:cxnSp>
        <p:nvCxnSpPr>
          <p:cNvPr id="14" name="직선 화살표 연결선 13"/>
          <p:cNvCxnSpPr>
            <a:stCxn id="15" idx="1"/>
            <a:endCxn id="13" idx="3"/>
          </p:cNvCxnSpPr>
          <p:nvPr/>
        </p:nvCxnSpPr>
        <p:spPr>
          <a:xfrm flipH="1">
            <a:off x="3448016" y="5358941"/>
            <a:ext cx="21336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581682" y="4901741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IR </a:t>
            </a:r>
            <a:r>
              <a:rPr lang="ko-KR" altLang="en-US" b="1" dirty="0">
                <a:solidFill>
                  <a:srgbClr val="FFFF00"/>
                </a:solidFill>
              </a:rPr>
              <a:t>송</a:t>
            </a:r>
            <a:r>
              <a:rPr lang="ko-KR" altLang="en-US" b="1" dirty="0" smtClean="0">
                <a:solidFill>
                  <a:srgbClr val="FFFF00"/>
                </a:solidFill>
              </a:rPr>
              <a:t>신</a:t>
            </a:r>
            <a:r>
              <a:rPr lang="ko-KR" altLang="en-US" b="1" dirty="0" smtClean="0"/>
              <a:t> 센서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87934" y="543511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명령어 값 송신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55176" y="2480472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정전식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터치패드</a:t>
            </a:r>
            <a:endParaRPr lang="en-US" altLang="ko-KR" b="1" dirty="0" smtClean="0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>
          <a:xfrm flipV="1">
            <a:off x="3448016" y="2937672"/>
            <a:ext cx="21336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81682" y="2480472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아두이노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나노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04557" y="30138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제스처 확인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55175" y="3672794"/>
            <a:ext cx="1592840" cy="914400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아두이노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나노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687932" y="3847217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제스처 인식 및</a:t>
            </a:r>
            <a:endParaRPr lang="en-US" altLang="ko-KR" dirty="0" smtClean="0"/>
          </a:p>
          <a:p>
            <a:r>
              <a:rPr lang="en-US" altLang="ko-KR" dirty="0" smtClean="0"/>
              <a:t>IR </a:t>
            </a:r>
            <a:r>
              <a:rPr lang="ko-KR" altLang="en-US" dirty="0" smtClean="0"/>
              <a:t>값 </a:t>
            </a:r>
            <a:r>
              <a:rPr lang="ko-KR" altLang="en-US" dirty="0" smtClean="0"/>
              <a:t>전달</a:t>
            </a:r>
            <a:endParaRPr lang="en-US" altLang="ko-KR" dirty="0" smtClean="0"/>
          </a:p>
        </p:txBody>
      </p:sp>
      <p:cxnSp>
        <p:nvCxnSpPr>
          <p:cNvPr id="32" name="꺾인 연결선 31"/>
          <p:cNvCxnSpPr>
            <a:stCxn id="30" idx="3"/>
            <a:endCxn id="15" idx="0"/>
          </p:cNvCxnSpPr>
          <p:nvPr/>
        </p:nvCxnSpPr>
        <p:spPr>
          <a:xfrm>
            <a:off x="5421099" y="4170383"/>
            <a:ext cx="957003" cy="731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PNU_CSE2018</Template>
  <TotalTime>2225</TotalTime>
  <Words>700</Words>
  <Application>Microsoft Office PowerPoint</Application>
  <PresentationFormat>화면 슬라이드 쇼(4:3)</PresentationFormat>
  <Paragraphs>170</Paragraphs>
  <Slides>17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KoPub돋움체 Medium</vt:lpstr>
      <vt:lpstr>NanumBarunGothicOTF</vt:lpstr>
      <vt:lpstr>나눔고딕 Bold</vt:lpstr>
      <vt:lpstr>나눔고딕 ExtraBold</vt:lpstr>
      <vt:lpstr>나눔명조 ExtraBold</vt:lpstr>
      <vt:lpstr>Malgun Gothic</vt:lpstr>
      <vt:lpstr>Malgun Gothic</vt:lpstr>
      <vt:lpstr>Arial</vt:lpstr>
      <vt:lpstr>Candara</vt:lpstr>
      <vt:lpstr>Cooper Black</vt:lpstr>
      <vt:lpstr>Snap ITC</vt:lpstr>
      <vt:lpstr>Tahoma</vt:lpstr>
      <vt:lpstr>Times New Roman</vt:lpstr>
      <vt:lpstr>Wingdings</vt:lpstr>
      <vt:lpstr>PNU_CSE2018</vt:lpstr>
      <vt:lpstr>버튼리스 트랙패드 커스텀 리모컨 Button-Less Trackpad Custom Remote Controller</vt:lpstr>
      <vt:lpstr>목차</vt:lpstr>
      <vt:lpstr>배경 및 필요성</vt:lpstr>
      <vt:lpstr>기존 시스템/ 서비스의 현상 및 한계</vt:lpstr>
      <vt:lpstr>제안하는 시스템의 목표와 특성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제안하는 시스템의 내용 및 방법</vt:lpstr>
      <vt:lpstr>시연</vt:lpstr>
      <vt:lpstr>시연</vt:lpstr>
      <vt:lpstr>개선점 및 향후 발전 방향</vt:lpstr>
      <vt:lpstr>필요한 부품 목록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기초 실험 교과목 개요</dc:title>
  <dc:creator>김종덕</dc:creator>
  <cp:lastModifiedBy>신병근</cp:lastModifiedBy>
  <cp:revision>147</cp:revision>
  <dcterms:created xsi:type="dcterms:W3CDTF">2018-02-20T01:52:53Z</dcterms:created>
  <dcterms:modified xsi:type="dcterms:W3CDTF">2022-12-24T07:24:46Z</dcterms:modified>
</cp:coreProperties>
</file>